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546" r:id="rId2"/>
    <p:sldId id="557" r:id="rId3"/>
    <p:sldId id="551" r:id="rId4"/>
    <p:sldId id="579" r:id="rId5"/>
    <p:sldId id="564" r:id="rId6"/>
    <p:sldId id="566" r:id="rId7"/>
    <p:sldId id="580" r:id="rId8"/>
    <p:sldId id="563" r:id="rId9"/>
    <p:sldId id="560" r:id="rId10"/>
    <p:sldId id="578" r:id="rId11"/>
    <p:sldId id="567" r:id="rId12"/>
    <p:sldId id="568" r:id="rId13"/>
    <p:sldId id="581" r:id="rId14"/>
    <p:sldId id="574" r:id="rId15"/>
    <p:sldId id="582" r:id="rId16"/>
    <p:sldId id="571" r:id="rId17"/>
    <p:sldId id="572" r:id="rId18"/>
    <p:sldId id="573" r:id="rId19"/>
  </p:sldIdLst>
  <p:sldSz cx="10693400" cy="7561263"/>
  <p:notesSz cx="6735763" cy="9866313"/>
  <p:embeddedFontLst>
    <p:embeddedFont>
      <p:font typeface="맑은 고딕" panose="020B0503020000020004" pitchFamily="50" charset="-127"/>
      <p:regular r:id="rId21"/>
      <p:bold r:id="rId22"/>
    </p:embeddedFont>
    <p:embeddedFont>
      <p:font typeface="KoPub돋움체 Medium" panose="02020603020101020101" pitchFamily="18" charset="-127"/>
      <p:regular r:id="rId23"/>
    </p:embeddedFon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14"/>
    <a:srgbClr val="E0E0E0"/>
    <a:srgbClr val="66FF66"/>
    <a:srgbClr val="FFFFCC"/>
    <a:srgbClr val="FFCC66"/>
    <a:srgbClr val="CCFFCC"/>
    <a:srgbClr val="214F87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075" autoAdjust="0"/>
    <p:restoredTop sz="95745" autoAdjust="0"/>
  </p:normalViewPr>
  <p:slideViewPr>
    <p:cSldViewPr>
      <p:cViewPr>
        <p:scale>
          <a:sx n="100" d="100"/>
          <a:sy n="100" d="100"/>
        </p:scale>
        <p:origin x="-2100" y="-372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1" y="0"/>
            <a:ext cx="2920193" cy="493237"/>
          </a:xfrm>
          <a:prstGeom prst="rect">
            <a:avLst/>
          </a:prstGeom>
        </p:spPr>
        <p:txBody>
          <a:bodyPr vert="horz" lIns="90755" tIns="45378" rIns="90755" bIns="45378" rtlCol="0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55" tIns="45378" rIns="90755" bIns="45378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55" tIns="45378" rIns="90755" bIns="45378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l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1" y="9371502"/>
            <a:ext cx="2920193" cy="493236"/>
          </a:xfrm>
          <a:prstGeom prst="rect">
            <a:avLst/>
          </a:prstGeom>
        </p:spPr>
        <p:txBody>
          <a:bodyPr vert="horz" lIns="90755" tIns="45378" rIns="90755" bIns="45378" rtlCol="0" anchor="b"/>
          <a:lstStyle>
            <a:lvl1pPr algn="r" defTabSz="1033903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슬라이드 번호 개체 틀 1"/>
          <p:cNvSpPr txBox="1">
            <a:spLocks/>
          </p:cNvSpPr>
          <p:nvPr userDrawn="1"/>
        </p:nvSpPr>
        <p:spPr>
          <a:xfrm>
            <a:off x="8609013" y="689768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53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8008620" y="5076775"/>
            <a:ext cx="2307600" cy="2134800"/>
            <a:chOff x="6645928" y="4077072"/>
            <a:chExt cx="2307600" cy="2134800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7255544" y="5715016"/>
            <a:ext cx="1117600" cy="339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2" name="사진" r:id="rId3" imgW="1117488" imgH="339504" progId="StaticMetafile">
                    <p:embed/>
                  </p:oleObj>
                </mc:Choice>
                <mc:Fallback>
                  <p:oleObj name="사진" r:id="rId3" imgW="1117488" imgH="339504" progId="StaticMetafil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55544" y="5715016"/>
                          <a:ext cx="1117600" cy="339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직사각형 10"/>
            <p:cNvSpPr/>
            <p:nvPr/>
          </p:nvSpPr>
          <p:spPr bwMode="auto">
            <a:xfrm>
              <a:off x="6645928" y="4077072"/>
              <a:ext cx="2307600" cy="2134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0" rIns="90000" bIns="0" rtlCol="0" anchor="t"/>
            <a:lstStyle/>
            <a:p>
              <a:pPr>
                <a:spcBef>
                  <a:spcPct val="50000"/>
                </a:spcBef>
              </a:pPr>
              <a:r>
                <a:rPr lang="en-US" altLang="ko-KR" sz="1400" dirty="0">
                  <a:latin typeface="+mn-ea"/>
                  <a:ea typeface="+mn-ea"/>
                </a:rPr>
                <a:t/>
              </a:r>
              <a:br>
                <a:rPr lang="en-US" altLang="ko-KR" sz="1400" dirty="0">
                  <a:latin typeface="+mn-ea"/>
                  <a:ea typeface="+mn-ea"/>
                </a:rPr>
              </a:b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56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072666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12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6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143"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907405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57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3230352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148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1654874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3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283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26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425450" y="1503363"/>
            <a:ext cx="73025" cy="9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311150" y="1441450"/>
            <a:ext cx="9999663" cy="37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991600" y="7092999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mtClean="0">
                <a:solidFill>
                  <a:schemeClr val="tx1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32157-8C18-4859-9A25-315986C0BC0D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3348128"/>
              </p:ext>
            </p:extLst>
          </p:nvPr>
        </p:nvGraphicFramePr>
        <p:xfrm>
          <a:off x="311150" y="828304"/>
          <a:ext cx="10148118" cy="64087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55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6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Layout</a:t>
                      </a:r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8431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10101558"/>
              </p:ext>
            </p:extLst>
          </p:nvPr>
        </p:nvGraphicFramePr>
        <p:xfrm>
          <a:off x="306140" y="310191"/>
          <a:ext cx="10153128" cy="44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94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18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933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출력물명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8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업무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시스템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네비게이션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6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0" r:id="rId2"/>
    <p:sldLayoutId id="2147483771" r:id="rId3"/>
    <p:sldLayoutId id="2147483768" r:id="rId4"/>
    <p:sldLayoutId id="2147483769" r:id="rId5"/>
    <p:sldLayoutId id="2147483767" r:id="rId6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디자인 시안 검토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안</a:t>
            </a:r>
            <a:r>
              <a:rPr lang="en-US" altLang="ko-KR" sz="50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도시통계지도 및 정책지도 고도화를 통한 디지털 </a:t>
            </a:r>
            <a:r>
              <a:rPr lang="ko-KR" altLang="en-US" sz="2000" b="1" dirty="0" err="1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2016-12-06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67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imsy\Desktop\3안_디지털시민시장실_메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"/>
          <a:stretch/>
        </p:blipFill>
        <p:spPr bwMode="auto">
          <a:xfrm>
            <a:off x="0" y="1044328"/>
            <a:ext cx="10693400" cy="382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메인 슬로건으로 하고 비전을 소개하는 내용 중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 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2" idx="4"/>
            <a:endCxn id="16" idx="1"/>
          </p:cNvCxnSpPr>
          <p:nvPr/>
        </p:nvCxnSpPr>
        <p:spPr>
          <a:xfrm rot="16200000" flipH="1">
            <a:off x="71748" y="5491224"/>
            <a:ext cx="1463686" cy="34935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618508" y="2988543"/>
            <a:ext cx="3528393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10273" y="2089985"/>
            <a:ext cx="3880643" cy="82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300057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ㅇㅇㅇㅇㅇㅇㅇㅇ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67444" y="4889960"/>
            <a:ext cx="1384528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410915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379272" y="271280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952126" y="3553555"/>
            <a:ext cx="2311516" cy="1181491"/>
          </a:xfrm>
          <a:prstGeom prst="bentConnector3">
            <a:avLst>
              <a:gd name="adj1" fmla="val 8736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10597" y="5300057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9"/>
            <a:ext cx="982094" cy="38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4384889"/>
            <a:ext cx="965469" cy="481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7980" y="362410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9" name="꺾인 연결선 38"/>
          <p:cNvCxnSpPr>
            <a:stCxn id="38" idx="4"/>
            <a:endCxn id="17" idx="1"/>
          </p:cNvCxnSpPr>
          <p:nvPr/>
        </p:nvCxnSpPr>
        <p:spPr>
          <a:xfrm rot="16200000" flipH="1">
            <a:off x="-82825" y="4368513"/>
            <a:ext cx="1516967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491047" y="465832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7096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756295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kimsy\Desktop\왜가리\a재난상세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809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84" y="4140671"/>
            <a:ext cx="8517385" cy="31940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9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4" cy="3191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/>
          <p:cNvCxnSpPr/>
          <p:nvPr/>
        </p:nvCxnSpPr>
        <p:spPr>
          <a:xfrm flipH="1">
            <a:off x="1949495" y="5728278"/>
            <a:ext cx="850977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798194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7597998" y="4132695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949495" y="2346975"/>
            <a:ext cx="850977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8194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597998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893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kimsy\Desktop\2안_디지털시민시장실_sub_여론동향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32" y="751392"/>
            <a:ext cx="8522846" cy="319606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1949495" y="2346975"/>
            <a:ext cx="8509774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8194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597998" y="751392"/>
            <a:ext cx="0" cy="319606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116" y="1116335"/>
            <a:ext cx="180369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토론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뉴스분석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(SNS)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5892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imsy\Desktop\태블릿PC-실시간도시현황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5" y="612279"/>
            <a:ext cx="5180485" cy="36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5850756" y="540271"/>
            <a:ext cx="2788264" cy="25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5994772" y="2700511"/>
            <a:ext cx="2788264" cy="29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 b="23208"/>
          <a:stretch/>
        </p:blipFill>
        <p:spPr bwMode="auto">
          <a:xfrm>
            <a:off x="5994772" y="4932760"/>
            <a:ext cx="2836044" cy="22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endCxn id="34" idx="1"/>
          </p:cNvCxnSpPr>
          <p:nvPr/>
        </p:nvCxnSpPr>
        <p:spPr>
          <a:xfrm>
            <a:off x="5058668" y="2494330"/>
            <a:ext cx="936104" cy="357461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endCxn id="27" idx="1"/>
          </p:cNvCxnSpPr>
          <p:nvPr/>
        </p:nvCxnSpPr>
        <p:spPr>
          <a:xfrm>
            <a:off x="5058668" y="2494330"/>
            <a:ext cx="936104" cy="166602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flipV="1">
            <a:off x="5058668" y="1815404"/>
            <a:ext cx="936104" cy="6789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8614792" y="189301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8614792" y="3852639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8614792" y="6068947"/>
            <a:ext cx="1124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8947100" y="629266"/>
            <a:ext cx="1224136" cy="252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8970639" y="2766647"/>
            <a:ext cx="1130658" cy="32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1905"/>
          <a:stretch/>
        </p:blipFill>
        <p:spPr bwMode="auto">
          <a:xfrm>
            <a:off x="8947101" y="4932760"/>
            <a:ext cx="1186492" cy="22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756865" y="2700511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23815" y="4953115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23583" y="7205134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C:\Users\kimsy\Desktop\새 폴더 (3)\아이폰-실시간도시현황-목록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5927" b="29111"/>
          <a:stretch/>
        </p:blipFill>
        <p:spPr bwMode="auto">
          <a:xfrm>
            <a:off x="7528624" y="934211"/>
            <a:ext cx="23545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kimsy\Desktop\새 폴더 (3)\태블릿PC-실시간도시현황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2" r="7480" b="13278"/>
          <a:stretch/>
        </p:blipFill>
        <p:spPr bwMode="auto">
          <a:xfrm>
            <a:off x="932677" y="673563"/>
            <a:ext cx="6502400" cy="594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220" y="842458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411731" y="1548383"/>
            <a:ext cx="5447137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188" y="6447685"/>
            <a:ext cx="6120680" cy="7848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GNB(Global Navigation Bar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&amp;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312092" y="141051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62524" y="6529129"/>
            <a:ext cx="316835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꺾인 연결선 15"/>
          <p:cNvCxnSpPr>
            <a:stCxn id="12" idx="2"/>
            <a:endCxn id="11" idx="1"/>
          </p:cNvCxnSpPr>
          <p:nvPr/>
        </p:nvCxnSpPr>
        <p:spPr>
          <a:xfrm rot="10800000" flipV="1">
            <a:off x="738188" y="1548382"/>
            <a:ext cx="573904" cy="5291717"/>
          </a:xfrm>
          <a:prstGeom prst="bentConnector3">
            <a:avLst>
              <a:gd name="adj1" fmla="val 1398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411731" y="2124819"/>
            <a:ext cx="5447137" cy="2663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671343" y="378063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35077" y="5557244"/>
            <a:ext cx="306034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지도기반 위치정보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상세정보 팝업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3" idx="6"/>
          </p:cNvCxnSpPr>
          <p:nvPr/>
        </p:nvCxnSpPr>
        <p:spPr>
          <a:xfrm>
            <a:off x="6947077" y="3918498"/>
            <a:ext cx="703879" cy="16387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11731" y="4860751"/>
            <a:ext cx="5447137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077" y="6209158"/>
            <a:ext cx="3060340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 및 연관정보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지표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목록정보 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연관정보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696594" y="5419377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2" name="꺾인 연결선 31"/>
          <p:cNvCxnSpPr>
            <a:stCxn id="31" idx="6"/>
            <a:endCxn id="30" idx="1"/>
          </p:cNvCxnSpPr>
          <p:nvPr/>
        </p:nvCxnSpPr>
        <p:spPr>
          <a:xfrm>
            <a:off x="6972328" y="5557244"/>
            <a:ext cx="462749" cy="96738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36357" y="1757933"/>
            <a:ext cx="1370784" cy="366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798490" y="162006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936357" y="2167507"/>
            <a:ext cx="1370784" cy="11974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98490" y="229300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936357" y="3348607"/>
            <a:ext cx="1370784" cy="1872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7798490" y="345678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(2/4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6854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5" descr="C:\Users\kimsy\Desktop\새 폴더 (3)\태블릿PC-실시간도시현황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7279"/>
          <a:stretch/>
        </p:blipFill>
        <p:spPr bwMode="auto">
          <a:xfrm>
            <a:off x="902939" y="667047"/>
            <a:ext cx="6549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imsy\Desktop\새 폴더 (3)\아이폰-실시간도시현황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4" r="13792" b="12914"/>
          <a:stretch/>
        </p:blipFill>
        <p:spPr bwMode="auto">
          <a:xfrm>
            <a:off x="7580472" y="927695"/>
            <a:ext cx="2086708" cy="5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27744" y="835942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/>
              <a:t>실시간도시현황</a:t>
            </a:r>
            <a:r>
              <a:rPr lang="en-US" altLang="ko-KR" dirty="0"/>
              <a:t>(</a:t>
            </a:r>
            <a:r>
              <a:rPr lang="ko-KR" altLang="en-US" dirty="0"/>
              <a:t>상세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(3/5)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1621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실시간도시현황-여론동향-목록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8521" b="11255"/>
          <a:stretch/>
        </p:blipFill>
        <p:spPr bwMode="auto">
          <a:xfrm>
            <a:off x="882204" y="667047"/>
            <a:ext cx="6451473" cy="60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kimsy\Desktop\새 폴더 (3)\아이폰-여론동향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r="14643" b="10883"/>
          <a:stretch/>
        </p:blipFill>
        <p:spPr bwMode="auto">
          <a:xfrm>
            <a:off x="7490923" y="927695"/>
            <a:ext cx="2117970" cy="61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193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여론동향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(4/5)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:\Users\kimsy\Desktop\새 폴더 (3)\태블릿PC-주요사업-상세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5" r="7065"/>
          <a:stretch/>
        </p:blipFill>
        <p:spPr bwMode="auto">
          <a:xfrm>
            <a:off x="882204" y="667047"/>
            <a:ext cx="65727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kimsy\Desktop\새 폴더 (3)\아이폰-주요사업상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4409" b="4689"/>
          <a:stretch/>
        </p:blipFill>
        <p:spPr bwMode="auto">
          <a:xfrm>
            <a:off x="7578816" y="927695"/>
            <a:ext cx="2080260" cy="6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007" y="83594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주요사업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151" y="108223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태블릿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 /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(5/5)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9122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C:\Users\kimsy\Desktop\mockup\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6" y="684287"/>
            <a:ext cx="4727026" cy="17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57" y="2772519"/>
            <a:ext cx="4719835" cy="17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25" y="5086554"/>
            <a:ext cx="4742419" cy="179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연결선 36"/>
          <p:cNvCxnSpPr>
            <a:stCxn id="33" idx="3"/>
          </p:cNvCxnSpPr>
          <p:nvPr/>
        </p:nvCxnSpPr>
        <p:spPr>
          <a:xfrm>
            <a:off x="5032992" y="1570605"/>
            <a:ext cx="5209434" cy="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3" idx="3"/>
          </p:cNvCxnSpPr>
          <p:nvPr/>
        </p:nvCxnSpPr>
        <p:spPr>
          <a:xfrm>
            <a:off x="5032992" y="1570605"/>
            <a:ext cx="467833" cy="225244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33" idx="3"/>
            <a:endCxn id="10" idx="1"/>
          </p:cNvCxnSpPr>
          <p:nvPr/>
        </p:nvCxnSpPr>
        <p:spPr>
          <a:xfrm>
            <a:off x="5032992" y="1570605"/>
            <a:ext cx="467833" cy="44111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3" descr="C:\Users\kimsy\Desktop\mockup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03" y="684287"/>
            <a:ext cx="4747523" cy="17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258552" y="2469679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30769" y="4716735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30770" y="690011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04" y="2877787"/>
            <a:ext cx="4756550" cy="179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4344341" y="2469679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44341" y="4559167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1" y="803267"/>
            <a:ext cx="505033" cy="15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1" y="2983525"/>
            <a:ext cx="505033" cy="15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71" y="5202297"/>
            <a:ext cx="505033" cy="15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248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C:\Users\kimsy\Desktop\Image_2016-12-06-20-40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847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20831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04690" y="1836416"/>
            <a:ext cx="3520009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9729" y="5918512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6930" y="5283825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381042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441" y="442228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꺾인 연결선 21"/>
          <p:cNvCxnSpPr>
            <a:stCxn id="21" idx="4"/>
            <a:endCxn id="17" idx="1"/>
          </p:cNvCxnSpPr>
          <p:nvPr/>
        </p:nvCxnSpPr>
        <p:spPr>
          <a:xfrm rot="16200000" flipH="1">
            <a:off x="325718" y="4839612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endCxn id="16" idx="1"/>
          </p:cNvCxnSpPr>
          <p:nvPr/>
        </p:nvCxnSpPr>
        <p:spPr>
          <a:xfrm rot="16200000" flipH="1">
            <a:off x="288545" y="5770575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4482604" y="2432454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꺾인 연결선 36"/>
          <p:cNvCxnSpPr>
            <a:endCxn id="38" idx="1"/>
          </p:cNvCxnSpPr>
          <p:nvPr/>
        </p:nvCxnSpPr>
        <p:spPr>
          <a:xfrm rot="16200000" flipH="1">
            <a:off x="3426395" y="3620077"/>
            <a:ext cx="3188870" cy="79575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8709" y="5296920"/>
            <a:ext cx="2232248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대기환경 및 교통정보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604690" y="3253514"/>
            <a:ext cx="3520009" cy="1434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030414" y="401504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8709" y="6519399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5. </a:t>
            </a:r>
            <a:r>
              <a:rPr lang="ko-KR" altLang="en-US" dirty="0" smtClean="0"/>
              <a:t>주요사업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 smtClean="0"/>
              <a:t>주요사업 슬라이딩 노출</a:t>
            </a:r>
            <a:endParaRPr lang="en-US" altLang="ko-KR" sz="900" dirty="0"/>
          </a:p>
        </p:txBody>
      </p:sp>
      <p:cxnSp>
        <p:nvCxnSpPr>
          <p:cNvPr id="42" name="꺾인 연결선 41"/>
          <p:cNvCxnSpPr>
            <a:endCxn id="41" idx="1"/>
          </p:cNvCxnSpPr>
          <p:nvPr/>
        </p:nvCxnSpPr>
        <p:spPr>
          <a:xfrm rot="16200000" flipH="1">
            <a:off x="3543409" y="4882626"/>
            <a:ext cx="2500172" cy="125042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173391" y="1900541"/>
            <a:ext cx="1629693" cy="2787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850370" y="3058018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26104" y="5581587"/>
            <a:ext cx="1757100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SNS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 여론 동향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6" name="꺾인 연결선 45"/>
          <p:cNvCxnSpPr>
            <a:stCxn id="44" idx="4"/>
            <a:endCxn id="45" idx="1"/>
          </p:cNvCxnSpPr>
          <p:nvPr/>
        </p:nvCxnSpPr>
        <p:spPr>
          <a:xfrm rot="16200000" flipH="1">
            <a:off x="6735420" y="4586568"/>
            <a:ext cx="2643501" cy="13786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266" y="578371"/>
            <a:ext cx="103740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55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인치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2x3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멀티스크린으로 각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화면의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밝기가 차이가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나지 않도록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해야하고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하고 집무실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 구성되는 멀티스크린으로 눈의 피로도를 감안하여 어두운 계열을 중심으로 디자인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569" y="5010729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47478" y="509804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8709" y="5957767"/>
            <a:ext cx="2232248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ts val="1800"/>
              </a:lnSpc>
              <a:defRPr sz="11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재정현황</a:t>
            </a:r>
            <a:endParaRPr lang="en-US" altLang="ko-KR" dirty="0"/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b="0" dirty="0" smtClean="0"/>
              <a:t>감축채무</a:t>
            </a:r>
            <a:r>
              <a:rPr lang="en-US" altLang="ko-KR" sz="900" b="0" dirty="0" smtClean="0"/>
              <a:t>, </a:t>
            </a:r>
            <a:r>
              <a:rPr lang="ko-KR" altLang="en-US" sz="900" b="0" dirty="0" smtClean="0"/>
              <a:t>세입세출현황</a:t>
            </a:r>
            <a:endParaRPr lang="en-US" altLang="ko-KR" sz="900" b="0" dirty="0"/>
          </a:p>
        </p:txBody>
      </p:sp>
      <p:sp>
        <p:nvSpPr>
          <p:cNvPr id="51" name="타원 50"/>
          <p:cNvSpPr/>
          <p:nvPr/>
        </p:nvSpPr>
        <p:spPr>
          <a:xfrm>
            <a:off x="4278878" y="2920151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604690" y="2914649"/>
            <a:ext cx="3520009" cy="281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3" name="꺾인 연결선 52"/>
          <p:cNvCxnSpPr>
            <a:endCxn id="50" idx="1"/>
          </p:cNvCxnSpPr>
          <p:nvPr/>
        </p:nvCxnSpPr>
        <p:spPr>
          <a:xfrm rot="16200000" flipH="1">
            <a:off x="3417522" y="4195107"/>
            <a:ext cx="3000410" cy="100196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994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imsy\Desktop\4안_디지털시민시장실_main_01---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815"/>
            <a:ext cx="106934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kimsy\Desktop\mockup\1좌측-실시간-기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" y="1237026"/>
            <a:ext cx="1175877" cy="362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메인 슬로건으로 하고 비전을 소개하는 내용 중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Bar)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47980" y="42782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꺾인 연결선 14"/>
          <p:cNvCxnSpPr>
            <a:stCxn id="14" idx="4"/>
            <a:endCxn id="13" idx="1"/>
          </p:cNvCxnSpPr>
          <p:nvPr/>
        </p:nvCxnSpPr>
        <p:spPr>
          <a:xfrm rot="16200000" flipH="1">
            <a:off x="244257" y="4695596"/>
            <a:ext cx="862802" cy="57962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12" idx="1"/>
          </p:cNvCxnSpPr>
          <p:nvPr/>
        </p:nvCxnSpPr>
        <p:spPr>
          <a:xfrm rot="16200000" flipH="1">
            <a:off x="207084" y="5626559"/>
            <a:ext cx="1167985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108" y="4866713"/>
            <a:ext cx="1214683" cy="207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6017" y="495402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23072" y="2628503"/>
            <a:ext cx="3867844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10273" y="1980431"/>
            <a:ext cx="3880643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6901" y="5190503"/>
            <a:ext cx="3096343" cy="9387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혁신과 변화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협치와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소통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사람중심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시민행복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”,</a:t>
            </a:r>
            <a:b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행복한 서울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메시지로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시민들의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포스트잇을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모티브로 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ㅇㅇㅇㅇㅇㅇㅇㅇ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3" name="꺾인 연결선 22"/>
          <p:cNvCxnSpPr>
            <a:stCxn id="24" idx="4"/>
            <a:endCxn id="22" idx="1"/>
          </p:cNvCxnSpPr>
          <p:nvPr/>
        </p:nvCxnSpPr>
        <p:spPr>
          <a:xfrm rot="16200000" flipH="1">
            <a:off x="6160663" y="4673625"/>
            <a:ext cx="1598090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618508" y="2130596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</p:cNvCxnSpPr>
          <p:nvPr/>
        </p:nvCxnSpPr>
        <p:spPr>
          <a:xfrm rot="16200000" flipH="1">
            <a:off x="2744546" y="3418159"/>
            <a:ext cx="2908248" cy="8845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10597" y="5190503"/>
            <a:ext cx="2224052" cy="630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슬로건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서울시의 비전 “사람이 중심인 서울 시민이 행복한 서울”을 메인 슬로건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4308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(1/2)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3" descr="C:\Users\kimsy\Desktop\mocku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19" y="4140671"/>
            <a:ext cx="8522849" cy="321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2068" y="413817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서울전지역의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재난안전사고에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정보를 제공하고 관제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재난사고에 대한 시간대별 대응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현장정보 제공</a:t>
            </a:r>
          </a:p>
        </p:txBody>
      </p:sp>
      <p:pic>
        <p:nvPicPr>
          <p:cNvPr id="12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2014627" y="695576"/>
            <a:ext cx="1270440" cy="30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imsy\Downloads\실시간도시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0"/>
          <a:stretch/>
        </p:blipFill>
        <p:spPr bwMode="auto">
          <a:xfrm>
            <a:off x="2014627" y="4085597"/>
            <a:ext cx="1270440" cy="307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3708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068" y="4138175"/>
            <a:ext cx="1641796" cy="3231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733167" cy="45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서울시 주요사업에 대한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및 여론동향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116" y="4481477"/>
            <a:ext cx="1768433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시정에 대한 상세 정보로 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위치정보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관련시정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통계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여론동향으로 구성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756295"/>
            <a:ext cx="8509773" cy="321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5" y="4138175"/>
            <a:ext cx="8509773" cy="321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Users\kimsy\Downloads\주요사업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0"/>
          <a:stretch/>
        </p:blipFill>
        <p:spPr bwMode="auto">
          <a:xfrm>
            <a:off x="2007392" y="733425"/>
            <a:ext cx="1245661" cy="30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kimsy\Downloads\시정현황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9"/>
          <a:stretch/>
        </p:blipFill>
        <p:spPr bwMode="auto">
          <a:xfrm>
            <a:off x="2007392" y="4138174"/>
            <a:ext cx="1214747" cy="31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3805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kimsy\Desktop\왜가리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94" y="756295"/>
            <a:ext cx="8541315" cy="32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(2/2)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612279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68" y="756295"/>
            <a:ext cx="1641796" cy="2993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여론동향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16" y="1116335"/>
            <a:ext cx="1803699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시민참여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제안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토론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뉴스기사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이슈모니터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버즈량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뉴스분석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ts val="1500"/>
              </a:lnSpc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(SNS)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267" name="Picture 3" descr="C:\Users\kimsy\Desktop\mockup\!!좌측여론동향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99" y="960091"/>
            <a:ext cx="895907" cy="28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0943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5032992" y="1570605"/>
            <a:ext cx="5209434" cy="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/>
          <p:nvPr/>
        </p:nvCxnSpPr>
        <p:spPr>
          <a:xfrm>
            <a:off x="5032992" y="1570605"/>
            <a:ext cx="467833" cy="225244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>
            <a:off x="5032992" y="1570605"/>
            <a:ext cx="467833" cy="44111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58552" y="2469679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30769" y="4716735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30770" y="6900117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시정현황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44341" y="2397671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151" y="108223"/>
            <a:ext cx="559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kimsy\Desktop\3안_디지털시민시장실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32"/>
          <a:stretch/>
        </p:blipFill>
        <p:spPr bwMode="auto">
          <a:xfrm>
            <a:off x="305966" y="2750822"/>
            <a:ext cx="4727026" cy="17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kimsy\Desktop\2안_디지털시민시장실_메인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"/>
          <a:stretch/>
        </p:blipFill>
        <p:spPr bwMode="auto">
          <a:xfrm>
            <a:off x="296590" y="684288"/>
            <a:ext cx="4736402" cy="171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4341" y="4485903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인트로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</a:p>
        </p:txBody>
      </p:sp>
      <p:pic>
        <p:nvPicPr>
          <p:cNvPr id="25" name="Picture 2" descr="C:\Users\kimsy\Desktop\왜가리\a재난상세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79" y="678429"/>
            <a:ext cx="4764647" cy="17867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kimsy\Desktop\왜가리\a주요사업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2937158"/>
            <a:ext cx="4745538" cy="17795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kimsy\Desktop\왜가리\a시정현황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88" y="5086554"/>
            <a:ext cx="4774456" cy="17904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7568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C:\Users\kimsy\Desktop\2안_디지털시민시장실_메인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1"/>
          <a:stretch/>
        </p:blipFill>
        <p:spPr bwMode="auto">
          <a:xfrm>
            <a:off x="0" y="1053850"/>
            <a:ext cx="10693400" cy="384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151" y="108223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인트로화면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(A)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266" y="180231"/>
            <a:ext cx="220890" cy="220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1044327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0" y="544388"/>
            <a:ext cx="10693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8268" y="5774496"/>
            <a:ext cx="2970685" cy="12464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 기능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툴바</a:t>
            </a:r>
            <a:endParaRPr lang="en-US" altLang="ko-KR" sz="9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이전다음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이전화면 다음화면이동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음성을 통한 지도 이동 및 메뉴이동 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통합검색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콘텐츠의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통합검색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알람알림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알림기능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주로 보는 시정 또는 화면에 대한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즐겨찾기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전화연결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음성전화 또는 화상전화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메시지전송 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5469" y="5139809"/>
            <a:ext cx="297068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GNB(Global Navigation Bar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(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열림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닫힘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메뉴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네비게이션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0" name="꺾인 연결선 19"/>
          <p:cNvCxnSpPr>
            <a:stCxn id="47" idx="4"/>
            <a:endCxn id="16" idx="1"/>
          </p:cNvCxnSpPr>
          <p:nvPr/>
        </p:nvCxnSpPr>
        <p:spPr>
          <a:xfrm rot="16200000" flipH="1">
            <a:off x="16431" y="5435906"/>
            <a:ext cx="1549291" cy="37438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994772" y="2844527"/>
            <a:ext cx="1425203" cy="1571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53123" y="3618731"/>
            <a:ext cx="2569641" cy="797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901" y="5190503"/>
            <a:ext cx="3096343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6" name="꺾인 연결선 25"/>
          <p:cNvCxnSpPr>
            <a:stCxn id="27" idx="4"/>
            <a:endCxn id="25" idx="1"/>
          </p:cNvCxnSpPr>
          <p:nvPr/>
        </p:nvCxnSpPr>
        <p:spPr>
          <a:xfrm rot="16200000" flipH="1">
            <a:off x="6256844" y="4577444"/>
            <a:ext cx="1405729" cy="37438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34649" y="378603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0034" y="3857572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1" name="꺾인 연결선 30"/>
          <p:cNvCxnSpPr>
            <a:stCxn id="30" idx="4"/>
            <a:endCxn id="32" idx="1"/>
          </p:cNvCxnSpPr>
          <p:nvPr/>
        </p:nvCxnSpPr>
        <p:spPr>
          <a:xfrm rot="16200000" flipH="1">
            <a:off x="5459446" y="4471761"/>
            <a:ext cx="2025910" cy="1349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6901" y="5920689"/>
            <a:ext cx="2224052" cy="4770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</a:t>
            </a:r>
            <a:endParaRPr lang="en-US" altLang="ko-KR" sz="11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원순씨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시민과의 소통 </a:t>
            </a: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콘테츠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198671" y="2083835"/>
            <a:ext cx="1724094" cy="1534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62209" y="2776135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2644" y="6466993"/>
            <a:ext cx="2941005" cy="5539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실시간도시현황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재난안전대응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채무현황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기상정보 등 실시간 정보 제공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8" name="꺾인 연결선 37"/>
          <p:cNvCxnSpPr>
            <a:endCxn id="37" idx="1"/>
          </p:cNvCxnSpPr>
          <p:nvPr/>
        </p:nvCxnSpPr>
        <p:spPr>
          <a:xfrm rot="16200000" flipH="1">
            <a:off x="2828796" y="4730144"/>
            <a:ext cx="3685128" cy="342568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328"/>
            <a:ext cx="982094" cy="385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0" y="1044327"/>
            <a:ext cx="965469" cy="3307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399" y="3205130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4" name="꺾인 연결선 43"/>
          <p:cNvCxnSpPr>
            <a:endCxn id="17" idx="1"/>
          </p:cNvCxnSpPr>
          <p:nvPr/>
        </p:nvCxnSpPr>
        <p:spPr>
          <a:xfrm rot="16200000" flipH="1">
            <a:off x="-429203" y="4022135"/>
            <a:ext cx="2035419" cy="75392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0" y="4416139"/>
            <a:ext cx="965469" cy="485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66017" y="4572719"/>
            <a:ext cx="275734" cy="275734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9266" y="578371"/>
            <a:ext cx="10374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디지털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시민시장실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박원순 시장님의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배치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서울시민에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 친근한 메시지 중심의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비주얼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주요사업목록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 집무실 벽면 사업목록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시민소통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재난안전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교통정보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대기현황 등 실시간 현황 데이터 중심으로 </a:t>
            </a:r>
            <a:r>
              <a:rPr lang="ko-KR" altLang="en-US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503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27275</TotalTime>
  <Words>877</Words>
  <Application>Microsoft Office PowerPoint</Application>
  <PresentationFormat>사용자 지정</PresentationFormat>
  <Paragraphs>199</Paragraphs>
  <Slides>18</Slides>
  <Notes>18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굴림</vt:lpstr>
      <vt:lpstr>Arial</vt:lpstr>
      <vt:lpstr>맑은 고딕</vt:lpstr>
      <vt:lpstr>KoPub돋움체 Medium</vt:lpstr>
      <vt:lpstr>나눔고딕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838</cp:revision>
  <cp:lastPrinted>2016-11-15T14:29:30Z</cp:lastPrinted>
  <dcterms:created xsi:type="dcterms:W3CDTF">2014-06-17T14:38:15Z</dcterms:created>
  <dcterms:modified xsi:type="dcterms:W3CDTF">2016-12-06T12:09:25Z</dcterms:modified>
</cp:coreProperties>
</file>